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8" r:id="rId2"/>
  </p:sldMasterIdLst>
  <p:notesMasterIdLst>
    <p:notesMasterId r:id="rId30"/>
  </p:notesMasterIdLst>
  <p:handoutMasterIdLst>
    <p:handoutMasterId r:id="rId31"/>
  </p:handoutMasterIdLst>
  <p:sldIdLst>
    <p:sldId id="261" r:id="rId3"/>
    <p:sldId id="262" r:id="rId4"/>
    <p:sldId id="260" r:id="rId5"/>
    <p:sldId id="258" r:id="rId6"/>
    <p:sldId id="263" r:id="rId7"/>
    <p:sldId id="264" r:id="rId8"/>
    <p:sldId id="266" r:id="rId9"/>
    <p:sldId id="270" r:id="rId10"/>
    <p:sldId id="306" r:id="rId11"/>
    <p:sldId id="298" r:id="rId12"/>
    <p:sldId id="305" r:id="rId13"/>
    <p:sldId id="299" r:id="rId14"/>
    <p:sldId id="300" r:id="rId15"/>
    <p:sldId id="307" r:id="rId16"/>
    <p:sldId id="304" r:id="rId17"/>
    <p:sldId id="301" r:id="rId18"/>
    <p:sldId id="274" r:id="rId19"/>
    <p:sldId id="277" r:id="rId20"/>
    <p:sldId id="296" r:id="rId21"/>
    <p:sldId id="297" r:id="rId22"/>
    <p:sldId id="290" r:id="rId23"/>
    <p:sldId id="291" r:id="rId24"/>
    <p:sldId id="292" r:id="rId25"/>
    <p:sldId id="308" r:id="rId26"/>
    <p:sldId id="309" r:id="rId27"/>
    <p:sldId id="293" r:id="rId28"/>
    <p:sldId id="294" r:id="rId29"/>
  </p:sldIdLst>
  <p:sldSz cx="9144000" cy="6858000" type="screen4x3"/>
  <p:notesSz cx="7315200" cy="9601200"/>
  <p:defaultTextStyle>
    <a:defPPr>
      <a:defRPr lang="en-CA"/>
    </a:defPPr>
    <a:lvl1pPr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6874" autoAdjust="0"/>
  </p:normalViewPr>
  <p:slideViewPr>
    <p:cSldViewPr>
      <p:cViewPr varScale="1">
        <p:scale>
          <a:sx n="108" d="100"/>
          <a:sy n="108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/>
            </a:pPr>
            <a:r>
              <a:rPr lang="en-US" smtClean="0"/>
              <a:t>Mortality in Kootenays </a:t>
            </a:r>
          </a:p>
          <a:p>
            <a:pPr>
              <a:defRPr/>
            </a:pPr>
            <a:r>
              <a:rPr lang="en-US" smtClean="0"/>
              <a:t>(2000-2009 - Idaho</a:t>
            </a:r>
            <a:r>
              <a:rPr lang="en-US" baseline="0" smtClean="0"/>
              <a:t> &amp; Montana)</a:t>
            </a:r>
            <a:endParaRPr lang="en-US"/>
          </a:p>
        </c:rich>
      </c:tx>
      <c:layout>
        <c:manualLayout>
          <c:xMode val="edge"/>
          <c:yMode val="edge"/>
          <c:x val="0.18853641732283477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2000-2009</c:v>
                </c:pt>
              </c:strCache>
            </c:strRef>
          </c:tx>
          <c:spPr>
            <a:gradFill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</a:gradFill>
          </c:spPr>
          <c:dLbls>
            <c:dLbl>
              <c:idx val="3"/>
              <c:showVal val="1"/>
              <c:showSerName val="1"/>
            </c:dLbl>
            <c:delete val="1"/>
          </c:dLbls>
          <c:cat>
            <c:strRef>
              <c:f>Sheet1!$A$2:$A$5</c:f>
              <c:strCache>
                <c:ptCount val="3"/>
                <c:pt idx="0">
                  <c:v>Bark Beetles</c:v>
                </c:pt>
                <c:pt idx="1">
                  <c:v>Wildfire</c:v>
                </c:pt>
                <c:pt idx="2">
                  <c:v>Root Disease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0.46</c:v>
                </c:pt>
                <c:pt idx="1">
                  <c:v>1.34</c:v>
                </c:pt>
                <c:pt idx="2">
                  <c:v>4.3899999999999997</c:v>
                </c:pt>
              </c:numCache>
            </c:numRef>
          </c:val>
        </c:ser>
        <c:axId val="105576704"/>
        <c:axId val="105710336"/>
      </c:barChart>
      <c:catAx>
        <c:axId val="105576704"/>
        <c:scaling>
          <c:orientation val="minMax"/>
        </c:scaling>
        <c:axPos val="b"/>
        <c:majorTickMark val="none"/>
        <c:tickLblPos val="nextTo"/>
        <c:crossAx val="105710336"/>
        <c:crosses val="autoZero"/>
        <c:auto val="1"/>
        <c:lblAlgn val="ctr"/>
        <c:lblOffset val="100"/>
      </c:catAx>
      <c:valAx>
        <c:axId val="10571033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CA" smtClean="0"/>
                  <a:t>Billion BdFt</a:t>
                </a:r>
                <a:endParaRPr lang="en-CA"/>
              </a:p>
            </c:rich>
          </c:tx>
          <c:layout/>
        </c:title>
        <c:numFmt formatCode="General" sourceLinked="1"/>
        <c:majorTickMark val="none"/>
        <c:tickLblPos val="nextTo"/>
        <c:crossAx val="10557670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7E7B51-908B-4F6E-A071-514474A21E9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1607B9D8-97E9-4F63-99B8-0D802D6570FB}">
      <dgm:prSet/>
      <dgm:spPr/>
      <dgm:t>
        <a:bodyPr/>
        <a:lstStyle/>
        <a:p>
          <a:pPr rtl="0"/>
          <a:r>
            <a:rPr lang="en-CA" b="0" smtClean="0">
              <a:solidFill>
                <a:srgbClr val="FFFF00"/>
              </a:solidFill>
            </a:rPr>
            <a:t>Repeated Observation</a:t>
          </a:r>
          <a:endParaRPr lang="en-CA" b="0">
            <a:solidFill>
              <a:srgbClr val="FFFF00"/>
            </a:solidFill>
          </a:endParaRPr>
        </a:p>
      </dgm:t>
    </dgm:pt>
    <dgm:pt modelId="{D138BA30-972F-49F4-AE4D-9C830E65CE2D}" type="parTrans" cxnId="{D7E9153C-1B6F-4CE0-8A60-023CE91E3BE5}">
      <dgm:prSet/>
      <dgm:spPr/>
      <dgm:t>
        <a:bodyPr/>
        <a:lstStyle/>
        <a:p>
          <a:endParaRPr lang="en-CA"/>
        </a:p>
      </dgm:t>
    </dgm:pt>
    <dgm:pt modelId="{096DEAFE-21CA-45D2-A3B9-9739ADF378E2}" type="sibTrans" cxnId="{D7E9153C-1B6F-4CE0-8A60-023CE91E3BE5}">
      <dgm:prSet/>
      <dgm:spPr/>
      <dgm:t>
        <a:bodyPr/>
        <a:lstStyle/>
        <a:p>
          <a:endParaRPr lang="en-CA"/>
        </a:p>
      </dgm:t>
    </dgm:pt>
    <dgm:pt modelId="{7CA3E487-F768-42BF-A52F-C249D4F8782E}">
      <dgm:prSet/>
      <dgm:spPr/>
      <dgm:t>
        <a:bodyPr/>
        <a:lstStyle/>
        <a:p>
          <a:pPr rtl="0"/>
          <a:r>
            <a:rPr lang="en-CA" smtClean="0">
              <a:solidFill>
                <a:srgbClr val="FFFF00"/>
              </a:solidFill>
            </a:rPr>
            <a:t>Selection  &amp; Collection</a:t>
          </a:r>
          <a:endParaRPr lang="en-CA" b="1"/>
        </a:p>
      </dgm:t>
    </dgm:pt>
    <dgm:pt modelId="{907F46DE-E9AC-4705-80B2-5888509FC84B}" type="parTrans" cxnId="{40CE0ECF-DC10-42CE-871C-EA84DB269868}">
      <dgm:prSet/>
      <dgm:spPr/>
      <dgm:t>
        <a:bodyPr/>
        <a:lstStyle/>
        <a:p>
          <a:endParaRPr lang="en-CA"/>
        </a:p>
      </dgm:t>
    </dgm:pt>
    <dgm:pt modelId="{516A890D-9A67-4DFB-881F-E721A1810F99}" type="sibTrans" cxnId="{40CE0ECF-DC10-42CE-871C-EA84DB269868}">
      <dgm:prSet/>
      <dgm:spPr/>
      <dgm:t>
        <a:bodyPr/>
        <a:lstStyle/>
        <a:p>
          <a:endParaRPr lang="en-CA"/>
        </a:p>
      </dgm:t>
    </dgm:pt>
    <dgm:pt modelId="{89E2C997-3212-4F73-9BB4-F7677D6FF567}">
      <dgm:prSet/>
      <dgm:spPr/>
      <dgm:t>
        <a:bodyPr/>
        <a:lstStyle/>
        <a:p>
          <a:r>
            <a:rPr lang="en-CA" smtClean="0">
              <a:solidFill>
                <a:srgbClr val="FFFF00"/>
              </a:solidFill>
            </a:rPr>
            <a:t>Propagation &amp; Rearing</a:t>
          </a:r>
          <a:endParaRPr lang="en-CA">
            <a:solidFill>
              <a:srgbClr val="FFFF00"/>
            </a:solidFill>
          </a:endParaRPr>
        </a:p>
      </dgm:t>
    </dgm:pt>
    <dgm:pt modelId="{8BEDC751-F102-4F29-9020-3DF7E34F57E5}" type="parTrans" cxnId="{E0C2492B-B5EC-4E25-96CA-28844BA40503}">
      <dgm:prSet/>
      <dgm:spPr/>
      <dgm:t>
        <a:bodyPr/>
        <a:lstStyle/>
        <a:p>
          <a:endParaRPr lang="en-CA"/>
        </a:p>
      </dgm:t>
    </dgm:pt>
    <dgm:pt modelId="{B3827766-5ABE-482E-8043-BCFE8F7022E5}" type="sibTrans" cxnId="{E0C2492B-B5EC-4E25-96CA-28844BA40503}">
      <dgm:prSet/>
      <dgm:spPr/>
      <dgm:t>
        <a:bodyPr/>
        <a:lstStyle/>
        <a:p>
          <a:endParaRPr lang="en-CA"/>
        </a:p>
      </dgm:t>
    </dgm:pt>
    <dgm:pt modelId="{72CF0568-F8CD-4186-A289-1A7C2725B9AD}">
      <dgm:prSet/>
      <dgm:spPr/>
      <dgm:t>
        <a:bodyPr/>
        <a:lstStyle/>
        <a:p>
          <a:r>
            <a:rPr lang="en-CA" smtClean="0">
              <a:solidFill>
                <a:srgbClr val="FFFF00"/>
              </a:solidFill>
            </a:rPr>
            <a:t>Inoculation</a:t>
          </a:r>
          <a:endParaRPr lang="en-CA">
            <a:solidFill>
              <a:srgbClr val="FFFF00"/>
            </a:solidFill>
          </a:endParaRPr>
        </a:p>
      </dgm:t>
    </dgm:pt>
    <dgm:pt modelId="{B4C3C767-19B5-4CF0-A68C-7EAF3029ED73}" type="parTrans" cxnId="{92BB7C6A-E03F-4CDB-BB31-5FDECC80637E}">
      <dgm:prSet/>
      <dgm:spPr/>
      <dgm:t>
        <a:bodyPr/>
        <a:lstStyle/>
        <a:p>
          <a:endParaRPr lang="en-CA"/>
        </a:p>
      </dgm:t>
    </dgm:pt>
    <dgm:pt modelId="{0609E3DD-3BC0-44F2-9F3D-B717D2FB7AFC}" type="sibTrans" cxnId="{92BB7C6A-E03F-4CDB-BB31-5FDECC80637E}">
      <dgm:prSet/>
      <dgm:spPr/>
      <dgm:t>
        <a:bodyPr/>
        <a:lstStyle/>
        <a:p>
          <a:endParaRPr lang="en-CA"/>
        </a:p>
      </dgm:t>
    </dgm:pt>
    <dgm:pt modelId="{183CB008-D6EF-4F36-86C2-CE4F265A050A}">
      <dgm:prSet custT="1"/>
      <dgm:spPr/>
      <dgm:t>
        <a:bodyPr/>
        <a:lstStyle/>
        <a:p>
          <a:pPr rtl="0"/>
          <a:r>
            <a:rPr lang="en-CA" sz="1800" b="1" smtClean="0">
              <a:solidFill>
                <a:srgbClr val="4BF74F"/>
              </a:solidFill>
            </a:rPr>
            <a:t>Disease Resistant Trees</a:t>
          </a:r>
          <a:endParaRPr lang="en-CA" sz="1800" b="1">
            <a:solidFill>
              <a:srgbClr val="4BF74F"/>
            </a:solidFill>
          </a:endParaRPr>
        </a:p>
      </dgm:t>
    </dgm:pt>
    <dgm:pt modelId="{49469112-CD03-4EE4-9503-5E7E835DADBC}" type="parTrans" cxnId="{E9BB02E6-1D74-4641-9314-F70BA0C56BC6}">
      <dgm:prSet/>
      <dgm:spPr/>
      <dgm:t>
        <a:bodyPr/>
        <a:lstStyle/>
        <a:p>
          <a:endParaRPr lang="en-CA"/>
        </a:p>
      </dgm:t>
    </dgm:pt>
    <dgm:pt modelId="{C5A23A4B-12DC-4962-A411-9BC470223F08}" type="sibTrans" cxnId="{E9BB02E6-1D74-4641-9314-F70BA0C56BC6}">
      <dgm:prSet/>
      <dgm:spPr/>
      <dgm:t>
        <a:bodyPr/>
        <a:lstStyle/>
        <a:p>
          <a:endParaRPr lang="en-CA"/>
        </a:p>
      </dgm:t>
    </dgm:pt>
    <dgm:pt modelId="{5BE9F265-6AF6-4F04-A0CC-0109ED3A1D39}" type="pres">
      <dgm:prSet presAssocID="{967E7B51-908B-4F6E-A071-514474A21E9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23AB4CEA-052B-42D8-926A-A3F1AEA6D8C8}" type="pres">
      <dgm:prSet presAssocID="{967E7B51-908B-4F6E-A071-514474A21E90}" presName="arrow" presStyleLbl="bgShp" presStyleIdx="0" presStyleCnt="1"/>
      <dgm:spPr/>
    </dgm:pt>
    <dgm:pt modelId="{B17CFFF5-ACD4-4528-B6BB-FC8589148ECF}" type="pres">
      <dgm:prSet presAssocID="{967E7B51-908B-4F6E-A071-514474A21E90}" presName="linearProcess" presStyleCnt="0"/>
      <dgm:spPr/>
    </dgm:pt>
    <dgm:pt modelId="{B30373FD-C7E8-44EE-9424-7B74354E0667}" type="pres">
      <dgm:prSet presAssocID="{7CA3E487-F768-42BF-A52F-C249D4F8782E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BCC5E5-5159-4C91-9CEF-C159C525D170}" type="pres">
      <dgm:prSet presAssocID="{516A890D-9A67-4DFB-881F-E721A1810F99}" presName="sibTrans" presStyleCnt="0"/>
      <dgm:spPr/>
    </dgm:pt>
    <dgm:pt modelId="{E2EF3A7F-C4A1-4E25-9B9F-9F087AEF0E75}" type="pres">
      <dgm:prSet presAssocID="{89E2C997-3212-4F73-9BB4-F7677D6FF567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D1340F2-B1FD-4CE3-B90B-DDCE330F3F5D}" type="pres">
      <dgm:prSet presAssocID="{B3827766-5ABE-482E-8043-BCFE8F7022E5}" presName="sibTrans" presStyleCnt="0"/>
      <dgm:spPr/>
    </dgm:pt>
    <dgm:pt modelId="{2D9C1AFA-97AC-428D-9062-B5F05A3ED43B}" type="pres">
      <dgm:prSet presAssocID="{72CF0568-F8CD-4186-A289-1A7C2725B9AD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2E638EF-A986-45AB-A9D5-761BE25E4ADB}" type="pres">
      <dgm:prSet presAssocID="{0609E3DD-3BC0-44F2-9F3D-B717D2FB7AFC}" presName="sibTrans" presStyleCnt="0"/>
      <dgm:spPr/>
    </dgm:pt>
    <dgm:pt modelId="{29126281-38B4-4550-9B61-3AABCA80039B}" type="pres">
      <dgm:prSet presAssocID="{1607B9D8-97E9-4F63-99B8-0D802D6570FB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EE4F5CF-05EC-457F-A334-D6AF3F6DC8D4}" type="pres">
      <dgm:prSet presAssocID="{096DEAFE-21CA-45D2-A3B9-9739ADF378E2}" presName="sibTrans" presStyleCnt="0"/>
      <dgm:spPr/>
    </dgm:pt>
    <dgm:pt modelId="{E57483EB-4188-4B91-9152-756D095368F3}" type="pres">
      <dgm:prSet presAssocID="{183CB008-D6EF-4F36-86C2-CE4F265A050A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DD43E6AD-DF42-4497-923D-BD3D9798A7E8}" type="presOf" srcId="{967E7B51-908B-4F6E-A071-514474A21E90}" destId="{5BE9F265-6AF6-4F04-A0CC-0109ED3A1D39}" srcOrd="0" destOrd="0" presId="urn:microsoft.com/office/officeart/2005/8/layout/hProcess9"/>
    <dgm:cxn modelId="{E0C2492B-B5EC-4E25-96CA-28844BA40503}" srcId="{967E7B51-908B-4F6E-A071-514474A21E90}" destId="{89E2C997-3212-4F73-9BB4-F7677D6FF567}" srcOrd="1" destOrd="0" parTransId="{8BEDC751-F102-4F29-9020-3DF7E34F57E5}" sibTransId="{B3827766-5ABE-482E-8043-BCFE8F7022E5}"/>
    <dgm:cxn modelId="{92BB7C6A-E03F-4CDB-BB31-5FDECC80637E}" srcId="{967E7B51-908B-4F6E-A071-514474A21E90}" destId="{72CF0568-F8CD-4186-A289-1A7C2725B9AD}" srcOrd="2" destOrd="0" parTransId="{B4C3C767-19B5-4CF0-A68C-7EAF3029ED73}" sibTransId="{0609E3DD-3BC0-44F2-9F3D-B717D2FB7AFC}"/>
    <dgm:cxn modelId="{CBDC8A2F-DA0B-48B5-AF50-108401BA2EEE}" type="presOf" srcId="{72CF0568-F8CD-4186-A289-1A7C2725B9AD}" destId="{2D9C1AFA-97AC-428D-9062-B5F05A3ED43B}" srcOrd="0" destOrd="0" presId="urn:microsoft.com/office/officeart/2005/8/layout/hProcess9"/>
    <dgm:cxn modelId="{DA4B64EA-ED38-4B6D-9B71-D9E8059D8DBF}" type="presOf" srcId="{7CA3E487-F768-42BF-A52F-C249D4F8782E}" destId="{B30373FD-C7E8-44EE-9424-7B74354E0667}" srcOrd="0" destOrd="0" presId="urn:microsoft.com/office/officeart/2005/8/layout/hProcess9"/>
    <dgm:cxn modelId="{173C704E-3D4F-4E03-89F5-31418301125E}" type="presOf" srcId="{89E2C997-3212-4F73-9BB4-F7677D6FF567}" destId="{E2EF3A7F-C4A1-4E25-9B9F-9F087AEF0E75}" srcOrd="0" destOrd="0" presId="urn:microsoft.com/office/officeart/2005/8/layout/hProcess9"/>
    <dgm:cxn modelId="{85EC1B68-3B46-41FC-B244-AC4740BC88BD}" type="presOf" srcId="{183CB008-D6EF-4F36-86C2-CE4F265A050A}" destId="{E57483EB-4188-4B91-9152-756D095368F3}" srcOrd="0" destOrd="0" presId="urn:microsoft.com/office/officeart/2005/8/layout/hProcess9"/>
    <dgm:cxn modelId="{40CE0ECF-DC10-42CE-871C-EA84DB269868}" srcId="{967E7B51-908B-4F6E-A071-514474A21E90}" destId="{7CA3E487-F768-42BF-A52F-C249D4F8782E}" srcOrd="0" destOrd="0" parTransId="{907F46DE-E9AC-4705-80B2-5888509FC84B}" sibTransId="{516A890D-9A67-4DFB-881F-E721A1810F99}"/>
    <dgm:cxn modelId="{B33E9403-1CAC-4228-91E2-2C835C4E5F87}" type="presOf" srcId="{1607B9D8-97E9-4F63-99B8-0D802D6570FB}" destId="{29126281-38B4-4550-9B61-3AABCA80039B}" srcOrd="0" destOrd="0" presId="urn:microsoft.com/office/officeart/2005/8/layout/hProcess9"/>
    <dgm:cxn modelId="{D7E9153C-1B6F-4CE0-8A60-023CE91E3BE5}" srcId="{967E7B51-908B-4F6E-A071-514474A21E90}" destId="{1607B9D8-97E9-4F63-99B8-0D802D6570FB}" srcOrd="3" destOrd="0" parTransId="{D138BA30-972F-49F4-AE4D-9C830E65CE2D}" sibTransId="{096DEAFE-21CA-45D2-A3B9-9739ADF378E2}"/>
    <dgm:cxn modelId="{E9BB02E6-1D74-4641-9314-F70BA0C56BC6}" srcId="{967E7B51-908B-4F6E-A071-514474A21E90}" destId="{183CB008-D6EF-4F36-86C2-CE4F265A050A}" srcOrd="4" destOrd="0" parTransId="{49469112-CD03-4EE4-9503-5E7E835DADBC}" sibTransId="{C5A23A4B-12DC-4962-A411-9BC470223F08}"/>
    <dgm:cxn modelId="{CE2B8DEB-A679-4027-B6DD-B7A913C10919}" type="presParOf" srcId="{5BE9F265-6AF6-4F04-A0CC-0109ED3A1D39}" destId="{23AB4CEA-052B-42D8-926A-A3F1AEA6D8C8}" srcOrd="0" destOrd="0" presId="urn:microsoft.com/office/officeart/2005/8/layout/hProcess9"/>
    <dgm:cxn modelId="{EB7BAE76-4671-4B4E-B7C8-012F6E3E80E4}" type="presParOf" srcId="{5BE9F265-6AF6-4F04-A0CC-0109ED3A1D39}" destId="{B17CFFF5-ACD4-4528-B6BB-FC8589148ECF}" srcOrd="1" destOrd="0" presId="urn:microsoft.com/office/officeart/2005/8/layout/hProcess9"/>
    <dgm:cxn modelId="{F75F1D2F-F09B-49F4-A345-9E8A75CEB575}" type="presParOf" srcId="{B17CFFF5-ACD4-4528-B6BB-FC8589148ECF}" destId="{B30373FD-C7E8-44EE-9424-7B74354E0667}" srcOrd="0" destOrd="0" presId="urn:microsoft.com/office/officeart/2005/8/layout/hProcess9"/>
    <dgm:cxn modelId="{7D182322-B295-443D-B6E7-97D5645A95EF}" type="presParOf" srcId="{B17CFFF5-ACD4-4528-B6BB-FC8589148ECF}" destId="{F1BCC5E5-5159-4C91-9CEF-C159C525D170}" srcOrd="1" destOrd="0" presId="urn:microsoft.com/office/officeart/2005/8/layout/hProcess9"/>
    <dgm:cxn modelId="{69E924A3-B4D4-4817-B0A4-949656B4E9E9}" type="presParOf" srcId="{B17CFFF5-ACD4-4528-B6BB-FC8589148ECF}" destId="{E2EF3A7F-C4A1-4E25-9B9F-9F087AEF0E75}" srcOrd="2" destOrd="0" presId="urn:microsoft.com/office/officeart/2005/8/layout/hProcess9"/>
    <dgm:cxn modelId="{3D339FC8-8305-4E4C-9B26-02924821DCE5}" type="presParOf" srcId="{B17CFFF5-ACD4-4528-B6BB-FC8589148ECF}" destId="{CD1340F2-B1FD-4CE3-B90B-DDCE330F3F5D}" srcOrd="3" destOrd="0" presId="urn:microsoft.com/office/officeart/2005/8/layout/hProcess9"/>
    <dgm:cxn modelId="{A0BC1618-222A-4E1F-96AA-49CAD313A0BC}" type="presParOf" srcId="{B17CFFF5-ACD4-4528-B6BB-FC8589148ECF}" destId="{2D9C1AFA-97AC-428D-9062-B5F05A3ED43B}" srcOrd="4" destOrd="0" presId="urn:microsoft.com/office/officeart/2005/8/layout/hProcess9"/>
    <dgm:cxn modelId="{A6E2FED5-8969-4628-817E-11CBF943E321}" type="presParOf" srcId="{B17CFFF5-ACD4-4528-B6BB-FC8589148ECF}" destId="{82E638EF-A986-45AB-A9D5-761BE25E4ADB}" srcOrd="5" destOrd="0" presId="urn:microsoft.com/office/officeart/2005/8/layout/hProcess9"/>
    <dgm:cxn modelId="{8B14BAA2-B1B6-4638-9035-B3DBB031D689}" type="presParOf" srcId="{B17CFFF5-ACD4-4528-B6BB-FC8589148ECF}" destId="{29126281-38B4-4550-9B61-3AABCA80039B}" srcOrd="6" destOrd="0" presId="urn:microsoft.com/office/officeart/2005/8/layout/hProcess9"/>
    <dgm:cxn modelId="{98B99818-1891-42A9-93CE-F750DBEEC687}" type="presParOf" srcId="{B17CFFF5-ACD4-4528-B6BB-FC8589148ECF}" destId="{FEE4F5CF-05EC-457F-A334-D6AF3F6DC8D4}" srcOrd="7" destOrd="0" presId="urn:microsoft.com/office/officeart/2005/8/layout/hProcess9"/>
    <dgm:cxn modelId="{4AC2DD8F-A23E-4963-9EB6-4D4903F4FC00}" type="presParOf" srcId="{B17CFFF5-ACD4-4528-B6BB-FC8589148ECF}" destId="{E57483EB-4188-4B91-9152-756D095368F3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7EDE1-6DA2-4972-874F-1828CE60AFD2}" type="datetimeFigureOut">
              <a:rPr lang="en-CA" smtClean="0"/>
              <a:pPr/>
              <a:t>2013-10-29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886A7-0D5E-4030-87DE-31869FB92D44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C9796F7-161E-48DC-9D93-9816D8F80B69}" type="datetimeFigureOut">
              <a:rPr lang="en-CA" smtClean="0"/>
              <a:pPr/>
              <a:t>2013-10-29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F90A25B-B9BE-4950-804E-C472B24CCC89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Stem diseases,</a:t>
            </a:r>
            <a:r>
              <a:rPr lang="en-CA" baseline="0" smtClean="0"/>
              <a:t> most notably non-native blister rust is threatening the very existence of a 2 tree species, whitebark and limber pines.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Koot – species rich.  A</a:t>
            </a:r>
            <a:r>
              <a:rPr lang="en-CA" baseline="0" smtClean="0"/>
              <a:t> lot of hosts = a lot of disease &amp; insects.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SIR = 37 Trials</a:t>
            </a:r>
          </a:p>
          <a:p>
            <a:pPr defTabSz="966612">
              <a:defRPr/>
            </a:pPr>
            <a:r>
              <a:rPr lang="en-CA" smtClean="0"/>
              <a:t>Variety of Treatments, Establishment</a:t>
            </a:r>
            <a:r>
              <a:rPr lang="en-CA" baseline="0" smtClean="0"/>
              <a:t> Dates, etc.</a:t>
            </a:r>
            <a:endParaRPr lang="en-CA" smtClean="0"/>
          </a:p>
          <a:p>
            <a:endParaRPr lang="en-CA" baseline="0" smtClean="0"/>
          </a:p>
          <a:p>
            <a:r>
              <a:rPr lang="en-CA" baseline="0" smtClean="0"/>
              <a:t>Due for re-measuring</a:t>
            </a:r>
          </a:p>
          <a:p>
            <a:r>
              <a:rPr lang="en-CA" baseline="0" smtClean="0"/>
              <a:t>Most are not replicated.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Field</a:t>
            </a:r>
            <a:r>
              <a:rPr lang="en-CA" baseline="0" smtClean="0"/>
              <a:t> inventories 2011, 2012, 2013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9/12 Yes</a:t>
            </a:r>
          </a:p>
          <a:p>
            <a:r>
              <a:rPr lang="en-CA" smtClean="0"/>
              <a:t>3/12</a:t>
            </a:r>
            <a:r>
              <a:rPr lang="en-CA" baseline="0" smtClean="0"/>
              <a:t> </a:t>
            </a:r>
            <a:r>
              <a:rPr lang="en-CA" smtClean="0"/>
              <a:t>TBD</a:t>
            </a:r>
          </a:p>
          <a:p>
            <a:r>
              <a:rPr lang="en-CA" smtClean="0"/>
              <a:t>Timeline: spring</a:t>
            </a:r>
            <a:r>
              <a:rPr lang="en-CA" baseline="0" smtClean="0"/>
              <a:t> 2014: biological conclusions, 2014+ begin cost-benefit analysis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#1 in SDM:</a:t>
            </a:r>
          </a:p>
          <a:p>
            <a:r>
              <a:rPr lang="en-CA" smtClean="0"/>
              <a:t>Non-native</a:t>
            </a:r>
          </a:p>
          <a:p>
            <a:r>
              <a:rPr lang="en-CA" smtClean="0"/>
              <a:t>Impacts</a:t>
            </a:r>
            <a:r>
              <a:rPr lang="en-CA" baseline="0" smtClean="0"/>
              <a:t> one of our most productive trees, white pine.   Rarest: limber pine, and ecologically valuable: whitebark pine.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Burton, Trinity Valley, new pruning trials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Endangered</a:t>
            </a:r>
            <a:r>
              <a:rPr lang="en-CA" baseline="0" smtClean="0"/>
              <a:t> but part of the working forest.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Clark’s nutcracker: mutualism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Demand from industry is</a:t>
            </a:r>
            <a:r>
              <a:rPr lang="en-CA" baseline="0" smtClean="0"/>
              <a:t> exceding supply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B89C0-FD58-489B-9027-386D0A6427EF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6612">
              <a:defRPr/>
            </a:pPr>
            <a:r>
              <a:rPr lang="en-CA" smtClean="0"/>
              <a:t>White Pine Program</a:t>
            </a:r>
          </a:p>
          <a:p>
            <a:pPr defTabSz="966612">
              <a:defRPr/>
            </a:pPr>
            <a:r>
              <a:rPr lang="en-CA" smtClean="0"/>
              <a:t>CBT</a:t>
            </a:r>
            <a:r>
              <a:rPr lang="en-CA" baseline="0" smtClean="0"/>
              <a:t> , Shell Oil, partnering with CFS, UBC, and USFS</a:t>
            </a:r>
          </a:p>
          <a:p>
            <a:pPr defTabSz="966612">
              <a:defRPr/>
            </a:pPr>
            <a:r>
              <a:rPr lang="en-CA" baseline="0" smtClean="0"/>
              <a:t>Laying the groundwork – to open up supply, AND merge with Canadian Recovery Plan.  Can Not sustain wbp without this.</a:t>
            </a:r>
            <a:endParaRPr lang="en-CA" smtClean="0"/>
          </a:p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Logging can actually</a:t>
            </a:r>
            <a:r>
              <a:rPr lang="en-CA" baseline="0" smtClean="0"/>
              <a:t> help wbp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Also BCTS &amp; Canfor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20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“Signature”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24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26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White</a:t>
            </a:r>
            <a:r>
              <a:rPr lang="en-CA" baseline="0" smtClean="0"/>
              <a:t> tail Lk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0A25B-B9BE-4950-804E-C472B24CCC89}" type="slidenum">
              <a:rPr lang="en-CA" smtClean="0"/>
              <a:pPr/>
              <a:t>27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aredServices_PowerPoint_LtBkgd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0" y="0"/>
            <a:ext cx="9144000" cy="1587367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D2D6EC-F241-415C-A3E7-4F47908D36FC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90E44-AD6B-4ABB-86F6-7256C414764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3C0A-FE4A-4495-A920-AB5C92A874F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A2F2-D0E2-41D3-86FB-216D8F2C80C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90AA0-1223-4665-AFFC-0139DCAAF47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9CA6C93-6223-41E9-801F-71823497A68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D2D6EC-F241-415C-A3E7-4F47908D36FC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8" name="Picture 7" descr="flnro_pp_banner_962x167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152400" y="152400"/>
            <a:ext cx="8534400" cy="14815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3" r:id="rId14"/>
    <p:sldLayoutId id="2147483714" r:id="rId15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agleap _c_rev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2348880"/>
            <a:ext cx="5663030" cy="3737600"/>
          </a:xfrm>
          <a:prstGeom prst="rect">
            <a:avLst/>
          </a:prstGeom>
        </p:spPr>
      </p:pic>
      <p:pic>
        <p:nvPicPr>
          <p:cNvPr id="7" name="Picture 6" descr="Marsden Ridge_c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0"/>
            <a:ext cx="6649720" cy="2336800"/>
          </a:xfrm>
          <a:prstGeom prst="rect">
            <a:avLst/>
          </a:prstGeom>
        </p:spPr>
      </p:pic>
      <p:pic>
        <p:nvPicPr>
          <p:cNvPr id="8" name="Picture 7" descr="IMG_1263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131840" y="3284984"/>
            <a:ext cx="2679762" cy="3573016"/>
          </a:xfrm>
          <a:prstGeom prst="rect">
            <a:avLst/>
          </a:prstGeom>
        </p:spPr>
      </p:pic>
      <p:pic>
        <p:nvPicPr>
          <p:cNvPr id="2050" name="Picture 2" descr="\\BUFFALO\MICMURRA$\PROFILE\DESKTOP\FH Summary Photos\Knappen b14b518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796136" y="3789040"/>
            <a:ext cx="3347864" cy="3371892"/>
          </a:xfrm>
          <a:prstGeom prst="rect">
            <a:avLst/>
          </a:prstGeom>
          <a:noFill/>
        </p:spPr>
      </p:pic>
      <p:pic>
        <p:nvPicPr>
          <p:cNvPr id="10" name="Picture 9" descr="Little Slocan Pw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849634" y="0"/>
            <a:ext cx="3294366" cy="43924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9672" y="1556792"/>
            <a:ext cx="5544616" cy="1872208"/>
          </a:xfrm>
          <a:prstGeom prst="rect">
            <a:avLst/>
          </a:prstGeom>
          <a:solidFill>
            <a:schemeClr val="accent3">
              <a:lumMod val="75000"/>
              <a:alpha val="78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CA" sz="4000" smtClean="0">
                <a:solidFill>
                  <a:srgbClr val="FFFF00"/>
                </a:solidFill>
                <a:latin typeface="Tempus Sans ITC" pitchFamily="82" charset="0"/>
              </a:rPr>
              <a:t>Forest Pathology</a:t>
            </a:r>
          </a:p>
          <a:p>
            <a:pPr>
              <a:spcBef>
                <a:spcPct val="0"/>
              </a:spcBef>
            </a:pPr>
            <a:r>
              <a:rPr lang="en-CA" sz="2000" smtClean="0">
                <a:solidFill>
                  <a:srgbClr val="FFFF00"/>
                </a:solidFill>
                <a:latin typeface="Tempus Sans ITC" pitchFamily="82" charset="0"/>
              </a:rPr>
              <a:t>Kootenay / Boundary Region</a:t>
            </a:r>
          </a:p>
          <a:p>
            <a:pPr>
              <a:spcBef>
                <a:spcPct val="0"/>
              </a:spcBef>
            </a:pPr>
            <a:endParaRPr lang="en-CA" sz="1200" b="1" smtClean="0">
              <a:solidFill>
                <a:srgbClr val="FFFF00"/>
              </a:solidFill>
              <a:latin typeface="Shruti" pitchFamily="34" charset="0"/>
              <a:ea typeface="+mj-ea"/>
              <a:cs typeface="Shruti" pitchFamily="34" charset="0"/>
            </a:endParaRPr>
          </a:p>
          <a:p>
            <a:pPr>
              <a:spcBef>
                <a:spcPct val="0"/>
              </a:spcBef>
            </a:pPr>
            <a:r>
              <a:rPr lang="en-CA" sz="2800" b="1" smtClean="0">
                <a:solidFill>
                  <a:srgbClr val="FFFF00"/>
                </a:solidFill>
                <a:latin typeface="Shruti" pitchFamily="34" charset="0"/>
                <a:ea typeface="+mj-ea"/>
                <a:cs typeface="Shruti" pitchFamily="34" charset="0"/>
              </a:rPr>
              <a:t>Michael Murray, Ph.D., P.Ag.</a:t>
            </a:r>
          </a:p>
        </p:txBody>
      </p:sp>
      <p:pic>
        <p:nvPicPr>
          <p:cNvPr id="9" name="Picture 8" descr="flnro_bpoe_500x122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-1" y="6093297"/>
            <a:ext cx="3134033" cy="764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8298" y="476672"/>
            <a:ext cx="3882793" cy="12988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smtClean="0">
                <a:solidFill>
                  <a:srgbClr val="FFFF00"/>
                </a:solidFill>
              </a:rPr>
              <a:t>Forest Health Factors</a:t>
            </a:r>
          </a:p>
          <a:p>
            <a:r>
              <a:rPr lang="en-CA" smtClean="0">
                <a:solidFill>
                  <a:srgbClr val="FFFF00"/>
                </a:solidFill>
              </a:rPr>
              <a:t>Plantations &lt;40 years old</a:t>
            </a:r>
          </a:p>
          <a:p>
            <a:r>
              <a:rPr lang="en-CA" sz="1800" smtClean="0">
                <a:solidFill>
                  <a:srgbClr val="FFFF00"/>
                </a:solidFill>
              </a:rPr>
              <a:t>Kootenay Lake TSA</a:t>
            </a:r>
            <a:endParaRPr lang="en-CA" sz="1800">
              <a:solidFill>
                <a:srgbClr val="FFFF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24128" y="2204864"/>
          <a:ext cx="2794001" cy="3248025"/>
        </p:xfrm>
        <a:graphic>
          <a:graphicData uri="http://schemas.openxmlformats.org/drawingml/2006/table">
            <a:tbl>
              <a:tblPr/>
              <a:tblGrid>
                <a:gridCol w="839154"/>
                <a:gridCol w="1115693"/>
                <a:gridCol w="839154"/>
              </a:tblGrid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Summary all agents &gt;.5%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% of Trees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No detectable damage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43.10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Unknown agent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20.90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Scarring and rubbing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9.10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Stem Disease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6.80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Windthrow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6.00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Snow or Ice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4.30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Porcupine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3.40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White pine weevil (on spruce)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2.40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Lodgepole Terminal Weevil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2.20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Larch Needle Cast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1.60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Gall Rust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1.30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Foliage Disease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1.20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Logging Wounds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1.20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Frost Crack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1.00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Fire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0.90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Mtn Pine Beetle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0.90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Birds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0.80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</a:tr>
              <a:tr h="1619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Commandra Blister Rust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0.70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714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Root Disease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000" b="1" i="0" u="none" strike="noStrike">
                          <a:solidFill>
                            <a:schemeClr val="bg1"/>
                          </a:solidFill>
                          <a:latin typeface="MS Sans Serif"/>
                        </a:rPr>
                        <a:t>0.60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27584" y="2780928"/>
          <a:ext cx="4005580" cy="1932305"/>
        </p:xfrm>
        <a:graphic>
          <a:graphicData uri="http://schemas.openxmlformats.org/drawingml/2006/table">
            <a:tbl>
              <a:tblPr/>
              <a:tblGrid>
                <a:gridCol w="2948940"/>
                <a:gridCol w="1056640"/>
              </a:tblGrid>
              <a:tr h="347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Forest Health Factors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Percent of Trees Observed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08585" algn="l"/>
                        </a:tabLs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Abiotic Damage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4.27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Wildlife Damage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2.40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Vegetative Competition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1.16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White Pine Blister Rust (all conifers)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1.11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All Root Diseases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0.96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Native Rusts (Gall, Commandra, Stalactiform)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0.74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Mistletoe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0.06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Foliar Disease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Times New Roman"/>
                        </a:rPr>
                        <a:t>0.01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TOTAL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100" b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CA" sz="11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9552" y="4797152"/>
            <a:ext cx="45512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smtClean="0">
                <a:solidFill>
                  <a:srgbClr val="FFFF00"/>
                </a:solidFill>
              </a:rPr>
              <a:t>Source: Stand Development Monitoring 2008</a:t>
            </a:r>
            <a:endParaRPr lang="en-CA" sz="160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8" y="5589240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smtClean="0">
                <a:solidFill>
                  <a:srgbClr val="FFFF00"/>
                </a:solidFill>
              </a:rPr>
              <a:t>Source: Young Stand Monitoring (CMI) 2012</a:t>
            </a:r>
            <a:endParaRPr lang="en-CA" sz="16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MG_083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>
            <a:off x="1786747" y="408989"/>
            <a:ext cx="3271912" cy="2453934"/>
          </a:xfrm>
          <a:prstGeom prst="rect">
            <a:avLst/>
          </a:prstGeom>
        </p:spPr>
      </p:pic>
      <p:pic>
        <p:nvPicPr>
          <p:cNvPr id="8" name="Picture 7" descr="DSCF020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2682212"/>
            <a:ext cx="3131840" cy="4175787"/>
          </a:xfrm>
          <a:prstGeom prst="rect">
            <a:avLst/>
          </a:prstGeom>
        </p:spPr>
      </p:pic>
      <p:pic>
        <p:nvPicPr>
          <p:cNvPr id="4" name="Content Placeholder 3" descr="11kSalmonRiverRd.jpg"/>
          <p:cNvPicPr>
            <a:picLocks noGrp="1" noChangeAspect="1"/>
          </p:cNvPicPr>
          <p:nvPr>
            <p:ph idx="1"/>
          </p:nvPr>
        </p:nvPicPr>
        <p:blipFill>
          <a:blip r:embed="rId5" cstate="screen"/>
          <a:stretch>
            <a:fillRect/>
          </a:stretch>
        </p:blipFill>
        <p:spPr>
          <a:xfrm>
            <a:off x="1" y="1"/>
            <a:ext cx="2339751" cy="3509627"/>
          </a:xfrm>
        </p:spPr>
      </p:pic>
      <p:sp>
        <p:nvSpPr>
          <p:cNvPr id="9" name="TextBox 8"/>
          <p:cNvSpPr txBox="1"/>
          <p:nvPr/>
        </p:nvSpPr>
        <p:spPr>
          <a:xfrm>
            <a:off x="1259632" y="407707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Western Gall Rust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88640"/>
            <a:ext cx="2267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>
                <a:solidFill>
                  <a:schemeClr val="bg1"/>
                </a:solidFill>
              </a:rPr>
              <a:t>Dothistroma</a:t>
            </a:r>
            <a:r>
              <a:rPr lang="en-CA" dirty="0" smtClean="0">
                <a:solidFill>
                  <a:schemeClr val="bg1"/>
                </a:solidFill>
              </a:rPr>
              <a:t> needle blight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6" name="Picture 5" descr="IMG_0667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372200" y="3162267"/>
            <a:ext cx="2771800" cy="36957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04248" y="3212976"/>
            <a:ext cx="2339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mtClean="0">
                <a:solidFill>
                  <a:schemeClr val="bg1"/>
                </a:solidFill>
              </a:rPr>
              <a:t>Stalactiform Rust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1" name="Picture 10" descr="larch needle blight AOS 2006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475665" y="0"/>
            <a:ext cx="4668335" cy="31043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08104" y="764704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mtClean="0">
                <a:solidFill>
                  <a:schemeClr val="bg1"/>
                </a:solidFill>
              </a:rPr>
              <a:t>Larch Needle Blight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83768" y="404664"/>
            <a:ext cx="2376264" cy="86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mtClean="0">
                <a:solidFill>
                  <a:schemeClr val="bg1"/>
                </a:solidFill>
              </a:rPr>
              <a:t>Pine Needle Rust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6" name="Picture 15" descr="WBP Mistletoe Wiz Isl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16200000">
            <a:off x="2722358" y="3487570"/>
            <a:ext cx="3851920" cy="28889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419872" y="4005064"/>
            <a:ext cx="269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mtClean="0">
                <a:solidFill>
                  <a:schemeClr val="bg1"/>
                </a:solidFill>
              </a:rPr>
              <a:t>Dwarf Mistletoe</a:t>
            </a: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1475656" y="119675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94218" y="5805264"/>
            <a:ext cx="4036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smtClean="0">
                <a:solidFill>
                  <a:schemeClr val="tx1"/>
                </a:solidFill>
              </a:rPr>
              <a:t>Source: USDA Forest Service, 2011</a:t>
            </a:r>
            <a:endParaRPr lang="en-CA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748464" cy="2529923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CA" smtClean="0">
                <a:solidFill>
                  <a:schemeClr val="tx1"/>
                </a:solidFill>
              </a:rPr>
              <a:t>Removal of stumps and roots “</a:t>
            </a:r>
            <a:r>
              <a:rPr lang="en-CA" i="1" smtClean="0">
                <a:solidFill>
                  <a:schemeClr val="tx1"/>
                </a:solidFill>
              </a:rPr>
              <a:t>can significantly reduce the food base available to the fungus and delay infection of susceptible crop trees”  </a:t>
            </a:r>
            <a:r>
              <a:rPr lang="en-CA" sz="1600" i="1" smtClean="0">
                <a:solidFill>
                  <a:schemeClr val="tx1"/>
                </a:solidFill>
              </a:rPr>
              <a:t>(USFS 2008)</a:t>
            </a:r>
          </a:p>
          <a:p>
            <a:pPr algn="l"/>
            <a:r>
              <a:rPr lang="en-CA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CA" smtClean="0">
                <a:solidFill>
                  <a:schemeClr val="tx1"/>
                </a:solidFill>
              </a:rPr>
              <a:t>“ </a:t>
            </a:r>
            <a:r>
              <a:rPr lang="en-CA" i="1" smtClean="0">
                <a:solidFill>
                  <a:srgbClr val="FFFF00"/>
                </a:solidFill>
              </a:rPr>
              <a:t>Armillaria</a:t>
            </a:r>
            <a:r>
              <a:rPr lang="en-CA" i="1" smtClean="0">
                <a:solidFill>
                  <a:schemeClr val="tx1"/>
                </a:solidFill>
              </a:rPr>
              <a:t>... can be reduced by mechanical removal of stumps and major roots” </a:t>
            </a:r>
            <a:r>
              <a:rPr lang="en-CA" sz="1600" smtClean="0">
                <a:solidFill>
                  <a:schemeClr val="tx1"/>
                </a:solidFill>
              </a:rPr>
              <a:t>(BCFS 2008)</a:t>
            </a:r>
            <a:endParaRPr lang="en-CA" sz="160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3212976"/>
            <a:ext cx="4341862" cy="310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024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83568" y="3861048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umping Trials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377743"/>
            <a:ext cx="9144000" cy="6102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1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552" y="404664"/>
            <a:ext cx="6096000" cy="4572000"/>
          </a:xfrm>
          <a:prstGeom prst="rect">
            <a:avLst/>
          </a:prstGeom>
        </p:spPr>
      </p:pic>
      <p:pic>
        <p:nvPicPr>
          <p:cNvPr id="4" name="Picture 3" descr="03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220072" y="3789040"/>
            <a:ext cx="3624064" cy="2718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70481" y="476672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smtClean="0">
                <a:solidFill>
                  <a:schemeClr val="tx1"/>
                </a:solidFill>
              </a:rPr>
              <a:t>Preliminary Results</a:t>
            </a:r>
            <a:endParaRPr lang="en-CA" sz="360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91680" y="1340768"/>
          <a:ext cx="5760640" cy="3635073"/>
        </p:xfrm>
        <a:graphic>
          <a:graphicData uri="http://schemas.openxmlformats.org/drawingml/2006/table">
            <a:tbl>
              <a:tblPr/>
              <a:tblGrid>
                <a:gridCol w="3096344"/>
                <a:gridCol w="2664296"/>
              </a:tblGrid>
              <a:tr h="279621">
                <a:tc>
                  <a:txBody>
                    <a:bodyPr/>
                    <a:lstStyle/>
                    <a:p>
                      <a:pPr algn="ctr"/>
                      <a:r>
                        <a:rPr lang="en-CA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Trial Name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Less Root</a:t>
                      </a:r>
                      <a:r>
                        <a:rPr lang="en-CA" sz="1800" baseline="0" smtClean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 Disease?*</a:t>
                      </a:r>
                      <a:endParaRPr lang="en-CA" sz="1800">
                        <a:solidFill>
                          <a:srgbClr val="FFFF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Columbia West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smtClean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TBD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Gates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Knappen Crk.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McPhee LTSP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 smtClean="0">
                          <a:latin typeface="Calibri"/>
                          <a:ea typeface="Calibri"/>
                          <a:cs typeface="Times New Roman"/>
                        </a:rPr>
                        <a:t>Macaroni (Old Camp)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smtClean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TBD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Marl Creek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Ninemile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Phoenix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Rover LTSP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Sutherland Crk.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Whitetail Brook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smtClean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TBD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21">
                <a:tc>
                  <a:txBody>
                    <a:bodyPr/>
                    <a:lstStyle/>
                    <a:p>
                      <a:r>
                        <a:rPr lang="en-CA" sz="18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Zibins</a:t>
                      </a:r>
                      <a:endParaRPr lang="en-C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smtClean="0">
                          <a:solidFill>
                            <a:srgbClr val="66FF33"/>
                          </a:solidFill>
                          <a:latin typeface="Calibri"/>
                          <a:ea typeface="Calibri"/>
                          <a:cs typeface="Times New Roman"/>
                        </a:rPr>
                        <a:t>Yes</a:t>
                      </a:r>
                      <a:endParaRPr lang="en-CA" sz="1800">
                        <a:solidFill>
                          <a:srgbClr val="66FF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31840" y="5661248"/>
            <a:ext cx="3284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smtClean="0">
                <a:solidFill>
                  <a:schemeClr val="tx1">
                    <a:lumMod val="95000"/>
                  </a:schemeClr>
                </a:solidFill>
                <a:latin typeface="+mj-lt"/>
              </a:rPr>
              <a:t>* Not yet tested for statistical significance</a:t>
            </a:r>
            <a:endParaRPr lang="en-CA" sz="1400">
              <a:solidFill>
                <a:schemeClr val="tx1">
                  <a:lumMod val="9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millaria FletcherCrk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23528" y="260648"/>
          <a:ext cx="8496944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697704">
                <a:tc>
                  <a:txBody>
                    <a:bodyPr/>
                    <a:lstStyle/>
                    <a:p>
                      <a:pPr algn="ctr"/>
                      <a:r>
                        <a:rPr lang="en-CA" smtClean="0">
                          <a:latin typeface="+mj-lt"/>
                        </a:rPr>
                        <a:t>Autumn 2013</a:t>
                      </a:r>
                      <a:endParaRPr lang="en-CA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mtClean="0">
                          <a:latin typeface="+mj-lt"/>
                        </a:rPr>
                        <a:t>2013/14</a:t>
                      </a:r>
                      <a:endParaRPr lang="en-CA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mtClean="0">
                          <a:latin typeface="+mj-lt"/>
                        </a:rPr>
                        <a:t>2014/15</a:t>
                      </a:r>
                      <a:endParaRPr lang="en-CA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mtClean="0">
                          <a:latin typeface="+mj-lt"/>
                        </a:rPr>
                        <a:t>2015/16</a:t>
                      </a:r>
                      <a:endParaRPr lang="en-CA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alpha val="67000"/>
                      </a:schemeClr>
                    </a:solidFill>
                  </a:tcPr>
                </a:tc>
              </a:tr>
              <a:tr h="1030488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CA" smtClean="0">
                          <a:latin typeface="+mj-lt"/>
                        </a:rPr>
                        <a:t> Interim Guidelines</a:t>
                      </a:r>
                      <a:endParaRPr lang="en-CA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CA" smtClean="0">
                          <a:latin typeface="+mj-lt"/>
                        </a:rPr>
                        <a:t> Trial</a:t>
                      </a:r>
                      <a:r>
                        <a:rPr lang="en-CA" baseline="0" smtClean="0">
                          <a:latin typeface="+mj-lt"/>
                        </a:rPr>
                        <a:t> Analysis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CA" baseline="0" smtClean="0">
                          <a:latin typeface="+mj-lt"/>
                        </a:rPr>
                        <a:t> Annual Spread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CA" baseline="0" smtClean="0">
                          <a:latin typeface="+mj-lt"/>
                        </a:rPr>
                        <a:t>   (Paper)</a:t>
                      </a:r>
                      <a:endParaRPr lang="en-CA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CA" smtClean="0">
                          <a:latin typeface="+mj-lt"/>
                        </a:rPr>
                        <a:t> Meta-analysis</a:t>
                      </a:r>
                      <a:endParaRPr lang="en-CA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CA" smtClean="0">
                          <a:latin typeface="+mj-lt"/>
                        </a:rPr>
                        <a:t>  Summary (paper)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CA" smtClean="0">
                          <a:latin typeface="+mj-lt"/>
                        </a:rPr>
                        <a:t>  Cost-benefit</a:t>
                      </a:r>
                      <a:endParaRPr lang="en-CA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alpha val="67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ust Fungus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287349" y="0"/>
            <a:ext cx="5856651" cy="4392488"/>
          </a:xfrm>
          <a:prstGeom prst="rect">
            <a:avLst/>
          </a:prstGeom>
        </p:spPr>
      </p:pic>
      <p:pic>
        <p:nvPicPr>
          <p:cNvPr id="4" name="Picture 3" descr="IMG_0384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2837892"/>
            <a:ext cx="5360144" cy="4020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4536504" cy="936104"/>
          </a:xfrm>
          <a:solidFill>
            <a:schemeClr val="accent2">
              <a:lumMod val="75000"/>
              <a:alpha val="51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CA" smtClean="0">
                <a:solidFill>
                  <a:srgbClr val="FFFF00"/>
                </a:solidFill>
              </a:rPr>
              <a:t>White Pine Health</a:t>
            </a:r>
            <a:br>
              <a:rPr lang="en-CA" smtClean="0">
                <a:solidFill>
                  <a:srgbClr val="FFFF00"/>
                </a:solidFill>
              </a:rPr>
            </a:br>
            <a:r>
              <a:rPr lang="en-CA" sz="2200" i="1" smtClean="0">
                <a:solidFill>
                  <a:srgbClr val="FFFF00"/>
                </a:solidFill>
              </a:rPr>
              <a:t>(Pinus monticola)</a:t>
            </a:r>
            <a:endParaRPr lang="en-CA" sz="2200" i="1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1340768"/>
            <a:ext cx="25812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12160" y="4509120"/>
            <a:ext cx="2788171" cy="2089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43808" y="3429000"/>
            <a:ext cx="4854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u="sng" smtClean="0">
                <a:solidFill>
                  <a:srgbClr val="FFFF00"/>
                </a:solidFill>
              </a:rPr>
              <a:t>How much disease-resistance?</a:t>
            </a:r>
            <a:endParaRPr lang="en-CA" u="sng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3651" y="1484784"/>
            <a:ext cx="4926990" cy="1791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rgbClr val="FFFF00"/>
                </a:solidFill>
              </a:rPr>
              <a:t> Very productive timber species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rgbClr val="FFFF00"/>
                </a:solidFill>
              </a:rPr>
              <a:t>  Broad elevation range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rgbClr val="FFFF00"/>
                </a:solidFill>
              </a:rPr>
              <a:t>  Browse-resisistant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rgbClr val="FFFF00"/>
                </a:solidFill>
              </a:rPr>
              <a:t>  Wildlife value</a:t>
            </a:r>
            <a:endParaRPr lang="en-CA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BP above Meteor Min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5976664" cy="1080120"/>
          </a:xfrm>
          <a:solidFill>
            <a:schemeClr val="accent2">
              <a:lumMod val="75000"/>
              <a:alpha val="51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CA" smtClean="0">
                <a:solidFill>
                  <a:srgbClr val="FFFF00"/>
                </a:solidFill>
              </a:rPr>
              <a:t>Whitebark Pine Health</a:t>
            </a:r>
            <a:br>
              <a:rPr lang="en-CA" smtClean="0">
                <a:solidFill>
                  <a:srgbClr val="FFFF00"/>
                </a:solidFill>
              </a:rPr>
            </a:br>
            <a:r>
              <a:rPr lang="en-CA" sz="2200" i="1" smtClean="0">
                <a:solidFill>
                  <a:srgbClr val="FFFF00"/>
                </a:solidFill>
              </a:rPr>
              <a:t>(Pinus albicaulis)</a:t>
            </a:r>
            <a:endParaRPr lang="en-CA" sz="2200" i="1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060848"/>
            <a:ext cx="8496944" cy="3564053"/>
          </a:xfrm>
          <a:prstGeom prst="rect">
            <a:avLst/>
          </a:prstGeom>
          <a:solidFill>
            <a:schemeClr val="accent2">
              <a:lumMod val="75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rgbClr val="FCF600"/>
                </a:solidFill>
              </a:rPr>
              <a:t>  Increasing demand for planting</a:t>
            </a:r>
          </a:p>
          <a:p>
            <a:pPr lvl="1" algn="l">
              <a:buFont typeface="Arial" pitchFamily="34" charset="0"/>
              <a:buChar char="•"/>
            </a:pPr>
            <a:r>
              <a:rPr lang="en-CA" smtClean="0">
                <a:solidFill>
                  <a:srgbClr val="FCF600"/>
                </a:solidFill>
              </a:rPr>
              <a:t>  Forest industry</a:t>
            </a:r>
          </a:p>
          <a:p>
            <a:pPr lvl="1" algn="l">
              <a:buFont typeface="Arial" pitchFamily="34" charset="0"/>
              <a:buChar char="•"/>
            </a:pPr>
            <a:r>
              <a:rPr lang="en-CA" smtClean="0">
                <a:solidFill>
                  <a:srgbClr val="FCF600"/>
                </a:solidFill>
              </a:rPr>
              <a:t>  Mining industry</a:t>
            </a:r>
          </a:p>
          <a:p>
            <a:pPr lvl="1" algn="l">
              <a:buFont typeface="Arial" pitchFamily="34" charset="0"/>
              <a:buChar char="•"/>
            </a:pPr>
            <a:r>
              <a:rPr lang="en-CA" smtClean="0">
                <a:solidFill>
                  <a:srgbClr val="FCF600"/>
                </a:solidFill>
              </a:rPr>
              <a:t>  First Nations</a:t>
            </a:r>
          </a:p>
          <a:p>
            <a:pPr lvl="1" algn="l">
              <a:buFont typeface="Arial" pitchFamily="34" charset="0"/>
              <a:buChar char="•"/>
            </a:pPr>
            <a:r>
              <a:rPr lang="en-CA" smtClean="0">
                <a:solidFill>
                  <a:srgbClr val="FCF600"/>
                </a:solidFill>
              </a:rPr>
              <a:t>  Parks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rgbClr val="FCF600"/>
                </a:solidFill>
              </a:rPr>
              <a:t>  Harvested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rgbClr val="FCF600"/>
                </a:solidFill>
              </a:rPr>
              <a:t>  Keystone species, supporting grizzly bears and others.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rgbClr val="FCF600"/>
                </a:solidFill>
              </a:rPr>
              <a:t>  First western tree on Endangered List </a:t>
            </a:r>
            <a:r>
              <a:rPr lang="en-CA" sz="1800" smtClean="0">
                <a:solidFill>
                  <a:srgbClr val="FCF600"/>
                </a:solidFill>
              </a:rPr>
              <a:t>(SARA, June 2012)</a:t>
            </a:r>
            <a:endParaRPr lang="en-CA" smtClean="0">
              <a:solidFill>
                <a:srgbClr val="FCF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py of Chipmunk &amp; Squirrel_c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6182322" cy="5157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4941168"/>
            <a:ext cx="6768752" cy="1520416"/>
          </a:xfrm>
          <a:prstGeom prst="rect">
            <a:avLst/>
          </a:prstGeom>
          <a:solidFill>
            <a:schemeClr val="bg1">
              <a:lumMod val="65000"/>
              <a:lumOff val="3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800" smtClean="0">
                <a:solidFill>
                  <a:srgbClr val="FFFF00"/>
                </a:solidFill>
              </a:rPr>
              <a:t>Seeds: important wildlife food</a:t>
            </a:r>
          </a:p>
          <a:p>
            <a:pPr algn="l"/>
            <a:r>
              <a:rPr lang="en-CA" sz="1800" u="sng" smtClean="0">
                <a:solidFill>
                  <a:srgbClr val="FFFF00"/>
                </a:solidFill>
              </a:rPr>
              <a:t>Birds</a:t>
            </a:r>
            <a:r>
              <a:rPr lang="en-CA" sz="1800" smtClean="0">
                <a:solidFill>
                  <a:srgbClr val="FFFF00"/>
                </a:solidFill>
              </a:rPr>
              <a:t>: 6 families, 13 species</a:t>
            </a:r>
          </a:p>
          <a:p>
            <a:pPr algn="l"/>
            <a:r>
              <a:rPr lang="en-CA" sz="1800" u="sng" smtClean="0">
                <a:solidFill>
                  <a:srgbClr val="FFFF00"/>
                </a:solidFill>
              </a:rPr>
              <a:t>Small Mammals</a:t>
            </a:r>
            <a:r>
              <a:rPr lang="en-CA" sz="1800" smtClean="0">
                <a:solidFill>
                  <a:srgbClr val="FFFF00"/>
                </a:solidFill>
              </a:rPr>
              <a:t>: 2 families, 8+ species</a:t>
            </a:r>
          </a:p>
          <a:p>
            <a:pPr algn="l"/>
            <a:r>
              <a:rPr lang="en-CA" sz="1800" u="sng" smtClean="0">
                <a:solidFill>
                  <a:srgbClr val="FFFF00"/>
                </a:solidFill>
              </a:rPr>
              <a:t>Large Mammals</a:t>
            </a:r>
            <a:r>
              <a:rPr lang="en-CA" sz="1800" smtClean="0">
                <a:solidFill>
                  <a:srgbClr val="FFFF00"/>
                </a:solidFill>
              </a:rPr>
              <a:t>: 1 family, 2 species: Grizzly and black bears</a:t>
            </a:r>
            <a:endParaRPr lang="en-CA" sz="1800">
              <a:solidFill>
                <a:srgbClr val="FFFF00"/>
              </a:solidFill>
            </a:endParaRPr>
          </a:p>
        </p:txBody>
      </p:sp>
      <p:pic>
        <p:nvPicPr>
          <p:cNvPr id="5" name="Picture 4" descr="Nutcracker CRLA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156176" y="0"/>
            <a:ext cx="2954344" cy="2204864"/>
          </a:xfrm>
          <a:prstGeom prst="rect">
            <a:avLst/>
          </a:prstGeom>
        </p:spPr>
      </p:pic>
      <p:pic>
        <p:nvPicPr>
          <p:cNvPr id="7" name="Picture 6" descr="14988248-a-wild-young-grizzly-bear-searches-for-vanishing-whitebark-pine-nuts-on-dunraven-pass-in-yellowstone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228184" y="2636912"/>
            <a:ext cx="2915816" cy="2443147"/>
          </a:xfrm>
          <a:prstGeom prst="rect">
            <a:avLst/>
          </a:prstGeom>
        </p:spPr>
      </p:pic>
      <p:pic>
        <p:nvPicPr>
          <p:cNvPr id="9" name="Picture 8" descr="wbp seedling_e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0" y="134635"/>
            <a:ext cx="6372200" cy="4779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omenridersnow.com/docs/stories/3840/17%20-%20IMG_260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15816" y="2286000"/>
            <a:ext cx="6096000" cy="45720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5506194" cy="3525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C-WBP Blister Rustf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224280" y="0"/>
            <a:ext cx="669544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Insert tree planting photo</a:t>
            </a:r>
            <a:endParaRPr lang="en-CA"/>
          </a:p>
        </p:txBody>
      </p:sp>
      <p:pic>
        <p:nvPicPr>
          <p:cNvPr id="3" name="Picture 2" descr="C&amp;EJeff 03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923928" y="2942946"/>
            <a:ext cx="5220072" cy="3915054"/>
          </a:xfrm>
          <a:prstGeom prst="rect">
            <a:avLst/>
          </a:prstGeom>
        </p:spPr>
      </p:pic>
      <p:pic>
        <p:nvPicPr>
          <p:cNvPr id="4" name="Picture 3" descr="IMG_0469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0"/>
            <a:ext cx="4956043" cy="3717032"/>
          </a:xfrm>
          <a:prstGeom prst="rect">
            <a:avLst/>
          </a:prstGeom>
        </p:spPr>
      </p:pic>
      <p:pic>
        <p:nvPicPr>
          <p:cNvPr id="5" name="Picture 4" descr="3 volunteers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638024" y="0"/>
            <a:ext cx="4505976" cy="3379482"/>
          </a:xfrm>
          <a:prstGeom prst="rect">
            <a:avLst/>
          </a:prstGeom>
        </p:spPr>
      </p:pic>
      <p:pic>
        <p:nvPicPr>
          <p:cNvPr id="6" name="Picture 5" descr="P1060656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0" y="3478518"/>
            <a:ext cx="4505976" cy="3379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SCF0166_c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454916" y="836712"/>
            <a:ext cx="3348369" cy="5661248"/>
          </a:xfrm>
          <a:prstGeom prst="rect">
            <a:avLst/>
          </a:prstGeom>
        </p:spPr>
      </p:pic>
      <p:graphicFrame>
        <p:nvGraphicFramePr>
          <p:cNvPr id="14" name="Diagram 13"/>
          <p:cNvGraphicFramePr/>
          <p:nvPr/>
        </p:nvGraphicFramePr>
        <p:xfrm>
          <a:off x="107504" y="1484784"/>
          <a:ext cx="6984776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264696" cy="714380"/>
          </a:xfrm>
          <a:solidFill>
            <a:schemeClr val="accent1">
              <a:alpha val="84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CA" sz="4000" smtClean="0">
                <a:solidFill>
                  <a:srgbClr val="FFFF00"/>
                </a:solidFill>
              </a:rPr>
              <a:t>Disease Resistence Screening</a:t>
            </a:r>
            <a:endParaRPr lang="en-CA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P108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39752" y="620688"/>
            <a:ext cx="446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600" smtClean="0">
                <a:solidFill>
                  <a:schemeClr val="tx1"/>
                </a:solidFill>
              </a:rPr>
              <a:t>Inoculations</a:t>
            </a:r>
            <a:endParaRPr lang="en-CA" sz="3600"/>
          </a:p>
        </p:txBody>
      </p:sp>
      <p:sp>
        <p:nvSpPr>
          <p:cNvPr id="5" name="TextBox 4"/>
          <p:cNvSpPr txBox="1"/>
          <p:nvPr/>
        </p:nvSpPr>
        <p:spPr>
          <a:xfrm>
            <a:off x="1619672" y="2060848"/>
            <a:ext cx="6154890" cy="1348061"/>
          </a:xfrm>
          <a:prstGeom prst="rect">
            <a:avLst/>
          </a:prstGeom>
          <a:solidFill>
            <a:schemeClr val="tx2">
              <a:lumMod val="75000"/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CA" smtClean="0">
                <a:solidFill>
                  <a:schemeClr val="tx1"/>
                </a:solidFill>
              </a:rPr>
              <a:t>  Kalamalka Research Centre (BC)</a:t>
            </a:r>
          </a:p>
          <a:p>
            <a:r>
              <a:rPr lang="en-CA" smtClean="0">
                <a:solidFill>
                  <a:schemeClr val="tx1"/>
                </a:solidFill>
              </a:rPr>
              <a:t>Dorena Tree Improvement Center (USFS)</a:t>
            </a:r>
          </a:p>
          <a:p>
            <a:r>
              <a:rPr lang="en-CA" smtClean="0">
                <a:solidFill>
                  <a:schemeClr val="tx1"/>
                </a:solidFill>
              </a:rPr>
              <a:t>Field Trials (Kootenays)</a:t>
            </a:r>
            <a:endParaRPr lang="en-CA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816" y="3645024"/>
            <a:ext cx="3416320" cy="461665"/>
          </a:xfrm>
          <a:prstGeom prst="rect">
            <a:avLst/>
          </a:prstGeom>
          <a:solidFill>
            <a:schemeClr val="tx2">
              <a:lumMod val="75000"/>
              <a:alpha val="55000"/>
            </a:schemeClr>
          </a:solidFill>
        </p:spPr>
        <p:txBody>
          <a:bodyPr wrap="none" rtlCol="0">
            <a:spAutoFit/>
          </a:bodyPr>
          <a:lstStyle/>
          <a:p>
            <a:r>
              <a:rPr lang="en-CA" smtClean="0">
                <a:solidFill>
                  <a:srgbClr val="00172E"/>
                </a:solidFill>
              </a:rPr>
              <a:t>Beginning 2013 - 2014</a:t>
            </a:r>
            <a:endParaRPr lang="en-CA">
              <a:solidFill>
                <a:srgbClr val="00172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089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03648" y="764704"/>
            <a:ext cx="6480720" cy="738664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txBody>
          <a:bodyPr wrap="square">
            <a:spAutoFit/>
          </a:bodyPr>
          <a:lstStyle/>
          <a:p>
            <a:r>
              <a:rPr lang="en-CA" smtClean="0">
                <a:solidFill>
                  <a:srgbClr val="FCF600"/>
                </a:solidFill>
              </a:rPr>
              <a:t>First western tree on Endangered List </a:t>
            </a:r>
            <a:r>
              <a:rPr lang="en-CA" sz="1800" smtClean="0">
                <a:solidFill>
                  <a:srgbClr val="FCF600"/>
                </a:solidFill>
              </a:rPr>
              <a:t>(SARA, June 2012)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hitebark Retention Findlay_c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415468"/>
            <a:ext cx="9144000" cy="6027063"/>
          </a:xfrm>
          <a:prstGeom prst="rect">
            <a:avLst/>
          </a:prstGeom>
        </p:spPr>
      </p:pic>
      <p:pic>
        <p:nvPicPr>
          <p:cNvPr id="6" name="Picture 5" descr="Capture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79512" y="2132856"/>
            <a:ext cx="3312368" cy="43224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1958151">
            <a:off x="1888056" y="2719375"/>
            <a:ext cx="3089722" cy="403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mbi Bears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1268760"/>
            <a:ext cx="7164288" cy="1040285"/>
          </a:xfrm>
          <a:prstGeom prst="rect">
            <a:avLst/>
          </a:prstGeom>
          <a:solidFill>
            <a:schemeClr val="tx1">
              <a:alpha val="21000"/>
            </a:schemeClr>
          </a:solidFill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CA" sz="2800" smtClean="0">
                <a:solidFill>
                  <a:srgbClr val="FFFF00"/>
                </a:solidFill>
              </a:rPr>
              <a:t>  2-4% of trees observed </a:t>
            </a:r>
            <a:r>
              <a:rPr lang="en-CA" sz="1800" smtClean="0">
                <a:solidFill>
                  <a:srgbClr val="FFFF00"/>
                </a:solidFill>
              </a:rPr>
              <a:t>(2008 SDM, 2012 YSM)</a:t>
            </a:r>
          </a:p>
          <a:p>
            <a:pPr algn="l">
              <a:buFont typeface="Arial" pitchFamily="34" charset="0"/>
              <a:buChar char="•"/>
            </a:pPr>
            <a:r>
              <a:rPr lang="en-CA" sz="2800" smtClean="0">
                <a:solidFill>
                  <a:srgbClr val="FFFF00"/>
                </a:solidFill>
              </a:rPr>
              <a:t>  &gt; 50% in some pine plantations</a:t>
            </a:r>
            <a:r>
              <a:rPr lang="en-CA" smtClean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239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499992" y="665991"/>
            <a:ext cx="4644008" cy="61920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412776"/>
            <a:ext cx="8896025" cy="1791260"/>
          </a:xfrm>
          <a:prstGeom prst="rect">
            <a:avLst/>
          </a:prstGeom>
          <a:solidFill>
            <a:schemeClr val="bg1">
              <a:lumMod val="50000"/>
              <a:lumOff val="50000"/>
              <a:alpha val="62000"/>
            </a:schemeClr>
          </a:solidFill>
        </p:spPr>
        <p:txBody>
          <a:bodyPr wrap="non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Lodgepole Pine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Plantation ages were between 14-24 years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Three Plantations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Recorded: % Circumference Removed and Vertical Extent</a:t>
            </a:r>
            <a:endParaRPr lang="en-C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aslo Bear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5536" y="116631"/>
            <a:ext cx="3744416" cy="4992555"/>
          </a:xfrm>
          <a:prstGeom prst="rect">
            <a:avLst/>
          </a:prstGeom>
        </p:spPr>
      </p:pic>
      <p:pic>
        <p:nvPicPr>
          <p:cNvPr id="4098" name="Picture 2" descr="\\BUFFALO\MICMURRA$\PROFILE\DESKTOP\FH Summary Photos\bear_gov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88024" y="3260722"/>
            <a:ext cx="4355976" cy="359727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59632" y="1268761"/>
            <a:ext cx="7884368" cy="461665"/>
          </a:xfrm>
          <a:prstGeom prst="rect">
            <a:avLst/>
          </a:prstGeom>
          <a:solidFill>
            <a:schemeClr val="bg1">
              <a:lumMod val="50000"/>
              <a:lumOff val="50000"/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CA" smtClean="0">
                <a:solidFill>
                  <a:schemeClr val="tx1"/>
                </a:solidFill>
              </a:rPr>
              <a:t>  Must remove &gt;70%-circumference of tree cambium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nappen_f7b70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63688" y="1700808"/>
            <a:ext cx="5065746" cy="3320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31640" y="980728"/>
            <a:ext cx="6537325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412776"/>
            <a:ext cx="7344816" cy="356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</a:t>
            </a:r>
            <a:r>
              <a:rPr lang="en-CA" u="sng" smtClean="0">
                <a:solidFill>
                  <a:schemeClr val="tx1"/>
                </a:solidFill>
              </a:rPr>
              <a:t>Provide Assistance Where Needed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Root Disease Trial Analysis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Continue Rust Screening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White Pine Trials (resistance and pruning)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Long-term Site Productivity Network (LTSP)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Long-term Forest Health Plots: Whitebark Pine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Bear Damage</a:t>
            </a:r>
          </a:p>
          <a:p>
            <a:pPr algn="l">
              <a:buFont typeface="Arial" pitchFamily="34" charset="0"/>
              <a:buChar char="•"/>
            </a:pPr>
            <a:r>
              <a:rPr lang="en-CA" smtClean="0">
                <a:solidFill>
                  <a:schemeClr val="tx1"/>
                </a:solidFill>
              </a:rPr>
              <a:t>  Climate Change (e.g. Birch Decline)?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31840" y="188640"/>
            <a:ext cx="2304256" cy="714380"/>
          </a:xfrm>
          <a:prstGeom prst="rect">
            <a:avLst/>
          </a:prstGeom>
          <a:solidFill>
            <a:schemeClr val="accent1">
              <a:alpha val="84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2013/14</a:t>
            </a:r>
            <a:endParaRPr kumimoji="0" lang="en-CA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urray_Michael_P_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58126" y="764704"/>
            <a:ext cx="4822730" cy="523220"/>
          </a:xfrm>
          <a:prstGeom prst="rect">
            <a:avLst/>
          </a:prstGeom>
          <a:solidFill>
            <a:schemeClr val="accent2">
              <a:lumMod val="75000"/>
              <a:alpha val="42000"/>
            </a:schemeClr>
          </a:solidFill>
        </p:spPr>
        <p:txBody>
          <a:bodyPr wrap="none" rtlCol="0">
            <a:spAutoFit/>
          </a:bodyPr>
          <a:lstStyle/>
          <a:p>
            <a:r>
              <a:rPr lang="en-CA" sz="2800" smtClean="0">
                <a:solidFill>
                  <a:srgbClr val="FFFF00"/>
                </a:solidFill>
              </a:rPr>
              <a:t>michael.murray@gov.bc.ca</a:t>
            </a:r>
            <a:endParaRPr lang="en-CA" sz="18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Default Theme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low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2902</TotalTime>
  <Words>797</Words>
  <Application>Microsoft Office PowerPoint</Application>
  <PresentationFormat>On-screen Show (4:3)</PresentationFormat>
  <Paragraphs>222</Paragraphs>
  <Slides>27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Default Theme</vt:lpstr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White Pine Health (Pinus monticola)</vt:lpstr>
      <vt:lpstr>Whitebark Pine Health (Pinus albicaulis)</vt:lpstr>
      <vt:lpstr>Slide 13</vt:lpstr>
      <vt:lpstr>Slide 14</vt:lpstr>
      <vt:lpstr>Slide 15</vt:lpstr>
      <vt:lpstr>Slide 16</vt:lpstr>
      <vt:lpstr>Disease Resistence Screening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Murray</dc:creator>
  <cp:lastModifiedBy>Michael Murray</cp:lastModifiedBy>
  <cp:revision>28</cp:revision>
  <dcterms:created xsi:type="dcterms:W3CDTF">2012-12-17T16:30:21Z</dcterms:created>
  <dcterms:modified xsi:type="dcterms:W3CDTF">2013-10-29T15:25:04Z</dcterms:modified>
</cp:coreProperties>
</file>